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4" r:id="rId3"/>
    <p:sldId id="257" r:id="rId4"/>
    <p:sldId id="265" r:id="rId5"/>
    <p:sldId id="263" r:id="rId6"/>
    <p:sldId id="258" r:id="rId7"/>
    <p:sldId id="261" r:id="rId8"/>
    <p:sldId id="262" r:id="rId9"/>
    <p:sldId id="259" r:id="rId10"/>
    <p:sldId id="260"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A131D4E4-D655-460D-A6B4-9DB0E076A48F}" type="datetimeFigureOut">
              <a:rPr lang="el-GR" smtClean="0"/>
              <a:pPr/>
              <a:t>9/11/2016</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77D1E0D-7051-4590-917E-77A9D74D5552}"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131D4E4-D655-460D-A6B4-9DB0E076A48F}" type="datetimeFigureOut">
              <a:rPr lang="el-GR" smtClean="0"/>
              <a:pPr/>
              <a:t>9/11/2016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77D1E0D-7051-4590-917E-77A9D74D555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131D4E4-D655-460D-A6B4-9DB0E076A48F}" type="datetimeFigureOut">
              <a:rPr lang="el-GR" smtClean="0"/>
              <a:pPr/>
              <a:t>9/11/2016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77D1E0D-7051-4590-917E-77A9D74D555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131D4E4-D655-460D-A6B4-9DB0E076A48F}" type="datetimeFigureOut">
              <a:rPr lang="el-GR" smtClean="0"/>
              <a:pPr/>
              <a:t>9/11/2016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77D1E0D-7051-4590-917E-77A9D74D555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131D4E4-D655-460D-A6B4-9DB0E076A48F}" type="datetimeFigureOut">
              <a:rPr lang="el-GR" smtClean="0"/>
              <a:pPr/>
              <a:t>9/11/2016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77D1E0D-7051-4590-917E-77A9D74D5552}"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A131D4E4-D655-460D-A6B4-9DB0E076A48F}" type="datetimeFigureOut">
              <a:rPr lang="el-GR" smtClean="0"/>
              <a:pPr/>
              <a:t>9/11/2016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77D1E0D-7051-4590-917E-77A9D74D555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A131D4E4-D655-460D-A6B4-9DB0E076A48F}" type="datetimeFigureOut">
              <a:rPr lang="el-GR" smtClean="0"/>
              <a:pPr/>
              <a:t>9/11/2016</a:t>
            </a:fld>
            <a:endParaRPr lang="el-GR"/>
          </a:p>
        </p:txBody>
      </p:sp>
      <p:sp>
        <p:nvSpPr>
          <p:cNvPr id="27" name="26 - Θέση αριθμού διαφάνειας"/>
          <p:cNvSpPr>
            <a:spLocks noGrp="1"/>
          </p:cNvSpPr>
          <p:nvPr>
            <p:ph type="sldNum" sz="quarter" idx="11"/>
          </p:nvPr>
        </p:nvSpPr>
        <p:spPr/>
        <p:txBody>
          <a:bodyPr rtlCol="0"/>
          <a:lstStyle/>
          <a:p>
            <a:fld id="{977D1E0D-7051-4590-917E-77A9D74D5552}"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A131D4E4-D655-460D-A6B4-9DB0E076A48F}" type="datetimeFigureOut">
              <a:rPr lang="el-GR" smtClean="0"/>
              <a:pPr/>
              <a:t>9/11/2016</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977D1E0D-7051-4590-917E-77A9D74D555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131D4E4-D655-460D-A6B4-9DB0E076A48F}" type="datetimeFigureOut">
              <a:rPr lang="el-GR" smtClean="0"/>
              <a:pPr/>
              <a:t>9/11/2016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77D1E0D-7051-4590-917E-77A9D74D555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A131D4E4-D655-460D-A6B4-9DB0E076A48F}" type="datetimeFigureOut">
              <a:rPr lang="el-GR" smtClean="0"/>
              <a:pPr/>
              <a:t>9/11/2016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77D1E0D-7051-4590-917E-77A9D74D555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131D4E4-D655-460D-A6B4-9DB0E076A48F}" type="datetimeFigureOut">
              <a:rPr lang="el-GR" smtClean="0"/>
              <a:pPr/>
              <a:t>9/11/2016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77D1E0D-7051-4590-917E-77A9D74D5552}"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A131D4E4-D655-460D-A6B4-9DB0E076A48F}" type="datetimeFigureOut">
              <a:rPr lang="el-GR" smtClean="0"/>
              <a:pPr/>
              <a:t>9/11/2016</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977D1E0D-7051-4590-917E-77A9D74D555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____________Microsoft_Office_Word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cnn.gr/news/ellada/story/50953/meteggrafes-foititon-paratasi-mexri-tis-20-oktovrioy"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ΜΟΥΣΙΚΟ ΣΧΟΛΕΙΟ</a:t>
            </a:r>
            <a:endParaRPr lang="el-GR" dirty="0"/>
          </a:p>
        </p:txBody>
      </p:sp>
      <p:sp>
        <p:nvSpPr>
          <p:cNvPr id="3" name="2 - Υπότιτλος"/>
          <p:cNvSpPr>
            <a:spLocks noGrp="1"/>
          </p:cNvSpPr>
          <p:nvPr>
            <p:ph type="subTitle" idx="1"/>
          </p:nvPr>
        </p:nvSpPr>
        <p:spPr/>
        <p:txBody>
          <a:bodyPr/>
          <a:lstStyle/>
          <a:p>
            <a:r>
              <a:rPr lang="el-GR" dirty="0" smtClean="0"/>
              <a:t>ΕΝΗΜΕΡΩΣΗ </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ΣΤΟΙΧΕΙΑ ΕΠΙΚΟΙΝΩΝΙΑΣ</a:t>
            </a:r>
            <a:endParaRPr lang="el-GR" dirty="0"/>
          </a:p>
        </p:txBody>
      </p:sp>
      <p:graphicFrame>
        <p:nvGraphicFramePr>
          <p:cNvPr id="4098" name="Object 2"/>
          <p:cNvGraphicFramePr>
            <a:graphicFrameLocks noChangeAspect="1"/>
          </p:cNvGraphicFramePr>
          <p:nvPr/>
        </p:nvGraphicFramePr>
        <p:xfrm>
          <a:off x="503238" y="1173163"/>
          <a:ext cx="8259762" cy="5807075"/>
        </p:xfrm>
        <a:graphic>
          <a:graphicData uri="http://schemas.openxmlformats.org/presentationml/2006/ole">
            <p:oleObj spid="_x0000_s4098" name="Έγγραφο" r:id="rId3" imgW="5287300" imgH="3708654" progId="Word.Document.12">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ΣΧΟΛΕΙΟ ΜΑΣ</a:t>
            </a:r>
            <a:endParaRPr lang="el-GR" dirty="0"/>
          </a:p>
        </p:txBody>
      </p:sp>
      <p:pic>
        <p:nvPicPr>
          <p:cNvPr id="5122" name="Picture 2" descr="E:\ΛΟΓΟΤΥΠΑ\sxolio_1.jpg"/>
          <p:cNvPicPr>
            <a:picLocks noGrp="1" noChangeAspect="1" noChangeArrowheads="1"/>
          </p:cNvPicPr>
          <p:nvPr>
            <p:ph idx="1"/>
          </p:nvPr>
        </p:nvPicPr>
        <p:blipFill>
          <a:blip r:embed="rId2" cstate="print"/>
          <a:srcRect/>
          <a:stretch>
            <a:fillRect/>
          </a:stretch>
        </p:blipFill>
        <p:spPr bwMode="auto">
          <a:xfrm>
            <a:off x="500034" y="1071546"/>
            <a:ext cx="8143932" cy="550072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571480"/>
            <a:ext cx="8358246" cy="6000792"/>
          </a:xfrm>
        </p:spPr>
        <p:txBody>
          <a:bodyPr>
            <a:normAutofit fontScale="70000" lnSpcReduction="20000"/>
          </a:bodyPr>
          <a:lstStyle/>
          <a:p>
            <a:r>
              <a:rPr lang="el-GR" dirty="0"/>
              <a:t>Το</a:t>
            </a:r>
            <a:r>
              <a:rPr lang="el-GR" b="1" i="1" dirty="0"/>
              <a:t> </a:t>
            </a:r>
            <a:r>
              <a:rPr lang="el-GR" dirty="0"/>
              <a:t>Μουσικό Σχολείο Ρεθύμνου (Γυμνάσιο - Ενιαίο Λύκειο) ιδρύθηκε και λειτούργησε για πρώτη φορά το σχολ. Έτος 1991-92. Έχει την έδρα του στο Ρέθυμνο και δέχεται υποψηφίους μαθητές από όλο το Νομό Ρεθύμνου.</a:t>
            </a:r>
          </a:p>
          <a:p>
            <a:r>
              <a:rPr lang="el-GR" dirty="0"/>
              <a:t>Εφαρμόζει ωρολόγιο πρόγραμμα μεγάλης διδακτικής μέρας (έως </a:t>
            </a:r>
            <a:r>
              <a:rPr lang="el-GR" b="1" dirty="0"/>
              <a:t>9 ώρες </a:t>
            </a:r>
            <a:r>
              <a:rPr lang="el-GR" b="1" dirty="0" err="1"/>
              <a:t>διδασκαλίας</a:t>
            </a:r>
            <a:r>
              <a:rPr lang="el-GR" dirty="0" err="1"/>
              <a:t>,από</a:t>
            </a:r>
            <a:r>
              <a:rPr lang="el-GR" dirty="0"/>
              <a:t> </a:t>
            </a:r>
            <a:r>
              <a:rPr lang="el-GR" b="1" dirty="0"/>
              <a:t>8:15-15:00 </a:t>
            </a:r>
            <a:r>
              <a:rPr lang="el-GR" dirty="0"/>
              <a:t>είτε είναι στο 8ωρο, είτε στο 9ωρο για να εξυπηρετούνται τα παιδιά στη μετακίνηση τους με τα λεωφορεία).</a:t>
            </a:r>
            <a:r>
              <a:rPr lang="el-GR" b="1" dirty="0"/>
              <a:t> </a:t>
            </a:r>
            <a:r>
              <a:rPr lang="el-GR" dirty="0"/>
              <a:t> Το πρόγραμμα σπουδών περιλαμβάνει το σύνολο των μαθημάτων που διδάσκονται στα ημερήσια γυμνάσια της χώρας και, επιπλέον μαθήματα μουσικής και αισθητικής παιδείας. Ειδικότερα, μεταξύ των άλλων, διδάσκονται:</a:t>
            </a:r>
          </a:p>
          <a:p>
            <a:pPr lvl="0"/>
            <a:r>
              <a:rPr lang="el-GR" b="1" dirty="0"/>
              <a:t>2 Ξένες Γλώσσες σε επίπεδα</a:t>
            </a:r>
            <a:r>
              <a:rPr lang="el-GR" dirty="0"/>
              <a:t>: Αγγλική (υποχρεωτικά) και Γαλλική ή Γερμανική (κατ΄ επιλογή)</a:t>
            </a:r>
          </a:p>
          <a:p>
            <a:pPr lvl="0"/>
            <a:r>
              <a:rPr lang="el-GR" dirty="0"/>
              <a:t>Θεωρία και πράξη </a:t>
            </a:r>
            <a:r>
              <a:rPr lang="el-GR" b="1" dirty="0"/>
              <a:t>Ευρωπαϊκής Μουσικής</a:t>
            </a:r>
            <a:endParaRPr lang="el-GR" dirty="0"/>
          </a:p>
          <a:p>
            <a:pPr lvl="0"/>
            <a:r>
              <a:rPr lang="el-GR" dirty="0"/>
              <a:t>Θεωρία και Πράξη Ελληνικής </a:t>
            </a:r>
            <a:r>
              <a:rPr lang="el-GR" b="1" dirty="0"/>
              <a:t>Παραδοσιακής και Βυζαντινής Μουσικής</a:t>
            </a:r>
            <a:endParaRPr lang="el-GR" dirty="0"/>
          </a:p>
          <a:p>
            <a:pPr lvl="0"/>
            <a:r>
              <a:rPr lang="el-GR" dirty="0"/>
              <a:t>Ατομικό μάθημα επιλογής μουσικού οργάνου </a:t>
            </a:r>
            <a:r>
              <a:rPr lang="el-GR" b="1" dirty="0"/>
              <a:t>Ευρωπαϊκής ή Παραδοσιακής μουσικής</a:t>
            </a:r>
            <a:r>
              <a:rPr lang="el-GR" dirty="0"/>
              <a:t>: Όργανα Συμφωνικής Ορχήστρας, (Έγχορδα, πνευστά, κρουστά), Όργανα παραδοσιακής μουσικής (Λύρα, λαούτο, κ.α.) νυκτά όργανα (μαντολίνο, κιθάρα )</a:t>
            </a:r>
          </a:p>
          <a:p>
            <a:pPr lvl="0"/>
            <a:r>
              <a:rPr lang="el-GR" dirty="0"/>
              <a:t>Υποχρεωτικά (Όργανα Αναφοράς) </a:t>
            </a:r>
            <a:r>
              <a:rPr lang="el-GR" b="1" dirty="0"/>
              <a:t>Πιάνο </a:t>
            </a:r>
            <a:r>
              <a:rPr lang="el-GR" dirty="0"/>
              <a:t>και </a:t>
            </a:r>
            <a:r>
              <a:rPr lang="el-GR" b="1" dirty="0"/>
              <a:t>Λύρα </a:t>
            </a:r>
            <a:r>
              <a:rPr lang="el-GR" dirty="0"/>
              <a:t>(σαν τοπικό παραδοσιακό έγχορδο).</a:t>
            </a:r>
          </a:p>
          <a:p>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357166"/>
            <a:ext cx="8329642" cy="6215106"/>
          </a:xfrm>
        </p:spPr>
        <p:txBody>
          <a:bodyPr>
            <a:normAutofit fontScale="55000" lnSpcReduction="20000"/>
          </a:bodyPr>
          <a:lstStyle/>
          <a:p>
            <a:pPr lvl="0"/>
            <a:r>
              <a:rPr lang="el-GR" b="1" dirty="0"/>
              <a:t>Μουσικά σύνολα</a:t>
            </a:r>
            <a:r>
              <a:rPr lang="el-GR" dirty="0"/>
              <a:t> (Οργανοχρησία) Χορωδίες (Ευρωπαϊκή – Παραδοσιακή), Ορχήστρες (Ευρωπαϊκή – Παραδοσιακή), μικρότερα ορχηστρικά σύνολα ( π.χ. </a:t>
            </a:r>
            <a:r>
              <a:rPr lang="en-US" dirty="0"/>
              <a:t>Body percussion</a:t>
            </a:r>
            <a:r>
              <a:rPr lang="el-GR" dirty="0"/>
              <a:t>, Μουσικής δωματίου, σύνολο πνευστών κ.α.) </a:t>
            </a:r>
          </a:p>
          <a:p>
            <a:pPr lvl="0"/>
            <a:r>
              <a:rPr lang="el-GR" b="1" dirty="0"/>
              <a:t>Μαθήματα Αισθητικής Παιδείας</a:t>
            </a:r>
            <a:r>
              <a:rPr lang="el-GR" dirty="0"/>
              <a:t>: Θέατρο, Καλλιτεχνικά και Ιστορία της Τέχνης.</a:t>
            </a:r>
          </a:p>
          <a:p>
            <a:pPr lvl="0"/>
            <a:r>
              <a:rPr lang="el-GR" b="1" dirty="0"/>
              <a:t>Μάθημα Ελεύθερης Έκφρασης </a:t>
            </a:r>
            <a:r>
              <a:rPr lang="el-GR" dirty="0"/>
              <a:t>( για το Λύκειο)</a:t>
            </a:r>
            <a:r>
              <a:rPr lang="el-GR" b="1" dirty="0"/>
              <a:t> </a:t>
            </a:r>
            <a:endParaRPr lang="el-GR" dirty="0"/>
          </a:p>
          <a:p>
            <a:r>
              <a:rPr lang="el-GR" dirty="0"/>
              <a:t> </a:t>
            </a:r>
          </a:p>
          <a:p>
            <a:r>
              <a:rPr lang="el-GR" b="1" dirty="0"/>
              <a:t>Εκδηλώσεις:</a:t>
            </a:r>
            <a:r>
              <a:rPr lang="el-GR" dirty="0"/>
              <a:t> Στο πλαίσιο των δραστηριοτήτων του και του ετήσιου προγραμματισμού λειτουργίας του, το σχολείο διοργανώνει καλλιτεχνικές εκδηλώσεις (Συναυλίες, Εκθέσεις φωτογραφίας, Θεατρικές παραστάσεις κ.α. ), οι οποίες αποτελούν αναπόσπαστο μέρος της μαθησιακής διαδικασίας και έχουν ως στόχο να προβάλλουν τα συλλογικά αποτελέσματα της προσπάθειας μαθητών και εκπαιδευτών. </a:t>
            </a:r>
            <a:br>
              <a:rPr lang="el-GR" dirty="0"/>
            </a:br>
            <a:r>
              <a:rPr lang="el-GR" dirty="0"/>
              <a:t/>
            </a:r>
            <a:br>
              <a:rPr lang="el-GR" dirty="0"/>
            </a:br>
            <a:r>
              <a:rPr lang="el-GR" b="1" dirty="0"/>
              <a:t>Προσωπικό:</a:t>
            </a:r>
            <a:r>
              <a:rPr lang="el-GR" dirty="0"/>
              <a:t> Το εκπαιδευτικό προσωπικό όλων των ειδικοτήτων του σχολείου επιλέγεται σύμφωνα με τα κριτήρια που ορίζονται από το Υ.Π.Ε.Π.Θ., τα οποία προβλέπουν αυξημένα τυπικά προσόντα για τους υποψήφιους (μεταπτυχιακές σπουδές, καλλιτεχνική και μουσική παιδεία).</a:t>
            </a:r>
            <a:br>
              <a:rPr lang="el-GR" dirty="0"/>
            </a:br>
            <a:r>
              <a:rPr lang="el-GR" b="1" dirty="0"/>
              <a:t/>
            </a:r>
            <a:br>
              <a:rPr lang="el-GR" b="1" dirty="0"/>
            </a:br>
            <a:r>
              <a:rPr lang="el-GR" b="1" dirty="0"/>
              <a:t>Μεταφορά:</a:t>
            </a:r>
            <a:r>
              <a:rPr lang="el-GR" dirty="0"/>
              <a:t> Γίνεται με μισθωμένα λεωφορεία, χωρίς επιβάρυνση για τους γονείς κηδεμόνες.</a:t>
            </a:r>
            <a:br>
              <a:rPr lang="el-GR" dirty="0"/>
            </a:br>
            <a:r>
              <a:rPr lang="el-GR" dirty="0"/>
              <a:t/>
            </a:r>
            <a:br>
              <a:rPr lang="el-GR" dirty="0"/>
            </a:br>
            <a:r>
              <a:rPr lang="el-GR" b="1" dirty="0"/>
              <a:t>Σίτιση:</a:t>
            </a:r>
            <a:r>
              <a:rPr lang="el-GR" dirty="0"/>
              <a:t> Στους μαθητές παρέχεται δωρεάν σίτιση, κατά τις μεσημεριανές ώρες. </a:t>
            </a:r>
            <a:br>
              <a:rPr lang="el-GR" dirty="0"/>
            </a:br>
            <a:r>
              <a:rPr lang="el-GR" dirty="0"/>
              <a:t/>
            </a:r>
            <a:br>
              <a:rPr lang="el-GR" dirty="0"/>
            </a:br>
            <a:r>
              <a:rPr lang="el-GR" b="1" dirty="0"/>
              <a:t>ΕΙΣΑΓΩΓΗ ΣΤΗ Α΄ ΓΥΜΝΑΣΙΟΥ:</a:t>
            </a:r>
            <a:r>
              <a:rPr lang="el-GR" dirty="0"/>
              <a:t> οι αιτήσεις υποβάλλονται στη Δ/</a:t>
            </a:r>
            <a:r>
              <a:rPr lang="el-GR" dirty="0" err="1"/>
              <a:t>νση</a:t>
            </a:r>
            <a:r>
              <a:rPr lang="el-GR" dirty="0"/>
              <a:t> του σχολείου από τους γονείς-κηδεμόνες των υποψηφίων μαθητών, από τα μέσα Μαΐου κάθε έτους. Η διαδικασία επιλογής διεξάγεται κατά το 2ο 15μερο του Ιουνίου, από επιτροπή επιλογής που συγκροτείται για το σκοπό αυτό, από το Υ.Π.Ε.Π.Θ. Θέματα στα οποία εξετάζονται οι υποψήφιοι είναι η φωνητική, ρυθμική και ακουστική αντίληψη-ικανότητα. Τα αποτελέσματα ανακοινώνονται την ίδια μέρα αργά το μεσημέρι ή την επομένη. </a:t>
            </a:r>
          </a:p>
          <a:p>
            <a:r>
              <a:rPr lang="el-GR" b="1" dirty="0"/>
              <a:t>Απόφοιτοι</a:t>
            </a:r>
            <a:r>
              <a:rPr lang="el-GR" dirty="0"/>
              <a:t>: Οι απόφοιτοι του ενιαίου μουσικού Λυκείου συμμετέχουν κανονικά στις Πανελλαδικές εξετάσεις και έχουν δικαίωμα εισαγωγής </a:t>
            </a:r>
            <a:r>
              <a:rPr lang="el-GR" b="1" u="sng" dirty="0"/>
              <a:t>όχι μόνο στα Μουσικά τμήματα των Πανεπιστημίων και των Τ.Ε.Ι, αλλά σε όλα τα τμήματα Ανώτατης και Ανώτερης εκπαίδευσης. </a:t>
            </a:r>
            <a:r>
              <a:rPr lang="el-GR" u="sng" dirty="0"/>
              <a:t> </a:t>
            </a:r>
            <a:endParaRPr lang="el-GR" dirty="0"/>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math"/>
          <p:cNvPicPr>
            <a:picLocks noGrp="1"/>
          </p:cNvPicPr>
          <p:nvPr>
            <p:ph idx="1"/>
          </p:nvPr>
        </p:nvPicPr>
        <p:blipFill>
          <a:blip r:embed="rId2" cstate="print"/>
          <a:srcRect/>
          <a:stretch>
            <a:fillRect/>
          </a:stretch>
        </p:blipFill>
        <p:spPr bwMode="auto">
          <a:xfrm>
            <a:off x="500034" y="357166"/>
            <a:ext cx="8215370" cy="621510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42918"/>
            <a:ext cx="8229600" cy="571504"/>
          </a:xfrm>
        </p:spPr>
        <p:txBody>
          <a:bodyPr>
            <a:normAutofit/>
          </a:bodyPr>
          <a:lstStyle/>
          <a:p>
            <a:r>
              <a:rPr lang="el-GR" sz="1800" dirty="0" smtClean="0"/>
              <a:t>08-09-2016</a:t>
            </a:r>
            <a:endParaRPr lang="el-GR" sz="1800" dirty="0"/>
          </a:p>
        </p:txBody>
      </p:sp>
      <p:sp>
        <p:nvSpPr>
          <p:cNvPr id="3" name="2 - Θέση περιεχομένου"/>
          <p:cNvSpPr>
            <a:spLocks noGrp="1"/>
          </p:cNvSpPr>
          <p:nvPr>
            <p:ph idx="1"/>
          </p:nvPr>
        </p:nvSpPr>
        <p:spPr>
          <a:xfrm>
            <a:off x="457200" y="1214422"/>
            <a:ext cx="8229600" cy="5360114"/>
          </a:xfrm>
        </p:spPr>
        <p:txBody>
          <a:bodyPr>
            <a:noAutofit/>
          </a:bodyPr>
          <a:lstStyle/>
          <a:p>
            <a:r>
              <a:rPr lang="el-GR" sz="1400" b="1" dirty="0"/>
              <a:t>08-09-16 Αλλαγές στο Γυμνάσιο</a:t>
            </a:r>
            <a:endParaRPr lang="el-GR" sz="1400" dirty="0"/>
          </a:p>
          <a:p>
            <a:r>
              <a:rPr lang="el-GR" sz="1400" dirty="0"/>
              <a:t>Το ΥΠ.Π.Ε.Θ. προχωρά σε νέο Προεδρικό Διάταγμα για το πλαίσιο λειτουργίας των γυμνασίων. Οι αλλαγές συνοψίζονται στα εξής σημεία:</a:t>
            </a:r>
          </a:p>
          <a:p>
            <a:r>
              <a:rPr lang="el-GR" sz="1400" b="1" dirty="0"/>
              <a:t>Α</a:t>
            </a:r>
            <a:r>
              <a:rPr lang="el-GR" sz="1400" dirty="0"/>
              <a:t>. Τα </a:t>
            </a:r>
            <a:r>
              <a:rPr lang="el-GR" sz="1400" b="1" dirty="0"/>
              <a:t>μαθήματα</a:t>
            </a:r>
            <a:r>
              <a:rPr lang="el-GR" sz="1400" dirty="0"/>
              <a:t> στο γυμνάσιο επεκτείνονται </a:t>
            </a:r>
            <a:r>
              <a:rPr lang="el-GR" sz="1400" b="1" dirty="0"/>
              <a:t>έως τις</a:t>
            </a:r>
            <a:r>
              <a:rPr lang="el-GR" sz="1400" dirty="0"/>
              <a:t> </a:t>
            </a:r>
            <a:r>
              <a:rPr lang="el-GR" sz="1400" b="1" dirty="0"/>
              <a:t>31 Μαΐου</a:t>
            </a:r>
            <a:r>
              <a:rPr lang="el-GR" sz="1400" dirty="0"/>
              <a:t>. Αυτό διευκολύνεται από τον </a:t>
            </a:r>
            <a:r>
              <a:rPr lang="el-GR" sz="1400" b="1" dirty="0"/>
              <a:t>περιορισμό των εξετάσεων στο τέλος της σχολικής χρονιάς.</a:t>
            </a:r>
            <a:r>
              <a:rPr lang="el-GR" sz="1400" dirty="0"/>
              <a:t> Τα γνωστικά αντικείμενα στα οποία οι μαθητές/τριες θα εξετάζονται γραπτώς στο τέλος του έτους περιορίζονται σε τέσσερα (4) για όλες τις τάξεις (από δώδεκα που όριζε το προηγούμενο Προεδρικό Διάταγμα για τη Α΄, δεκατρία για τη Β΄ και δεκατέσσερα για τη Γ΄ τάξη). Αυτά είναι: α) η Νεοελληνική Γλώσσα και Γραμματεία (κοινή εξέταση των δύο κλάδων, της Γλωσσικής Διδασκαλίας και της Νεοελληνικής Λογοτεχνίας), β) Μαθηματικά, γ) Φυσική, δ) Ιστορία.</a:t>
            </a:r>
          </a:p>
          <a:p>
            <a:r>
              <a:rPr lang="el-GR" sz="1400" b="1" dirty="0"/>
              <a:t>Β.</a:t>
            </a:r>
            <a:r>
              <a:rPr lang="el-GR" sz="1400" dirty="0"/>
              <a:t> Η μετατόπιση της εστίασης του γυμνασίου από την εξεταστική διαδικασία στην ουσιαστική μαθησιακή διαδικασία προωθείται και από ένα ακόμη μέτρο, τον χωρισμό του διδακτικού χρόνου </a:t>
            </a:r>
            <a:r>
              <a:rPr lang="el-GR" sz="1400" b="1" dirty="0"/>
              <a:t>σε τετράμηνα αντί σε τρίμηνα</a:t>
            </a:r>
            <a:r>
              <a:rPr lang="el-GR" sz="1400" dirty="0"/>
              <a:t>. Με το προηγούμενο καθεστώς το σχολείο βρισκόταν σε εξεταστικό πυρετό από τα μέσα Οκτωβρίου μέχρι το τέλος Νοεμβρίου και μετά ξανά από τα μέσα Ιανουαρίου έως τα τέλη Φεβρουαρίου. Οι μαθητές/</a:t>
            </a:r>
            <a:r>
              <a:rPr lang="el-GR" sz="1400" dirty="0" err="1"/>
              <a:t>τριες</a:t>
            </a:r>
            <a:r>
              <a:rPr lang="el-GR" sz="1400" dirty="0"/>
              <a:t> έπρεπε να πιεστούν για να προετοιμαστούν σε 2 ή 3 ωριαία διαγωνίσματα την εβδομάδα, με αποτέλεσμα να επικεντρώνουν εκεί την προσπάθειά τους και να παραμελούν τη μελέτη και τις εργασίες των υπόλοιπων μαθημάτων της εβδομάδας αλλά και να παρουσιάζουν διασπασμένη προσοχή κατά τη διάρκεια των διδακτικών ωρών που προηγούνταν κάθε διαγωνίσματος. Παράλληλα, οι εκπαιδευτικοί, ιδίως </a:t>
            </a:r>
            <a:r>
              <a:rPr lang="el-GR" sz="1400" dirty="0" smtClean="0"/>
              <a:t>των μονόωρων </a:t>
            </a:r>
            <a:r>
              <a:rPr lang="el-GR" sz="1400" dirty="0"/>
              <a:t>μαθημάτων, αναγκάζονταν να καταφεύγουν και σε συμπληρωματικά τεστ, επειδή δεν προλάβαιναν να αποκτήσουν καθαρή</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57224" y="-428652"/>
            <a:ext cx="7800972" cy="428652"/>
          </a:xfrm>
        </p:spPr>
        <p:txBody>
          <a:bodyPr>
            <a:normAutofit fontScale="90000"/>
          </a:bodyPr>
          <a:lstStyle/>
          <a:p>
            <a:r>
              <a:rPr lang="en-US" dirty="0" smtClean="0"/>
              <a:t> </a:t>
            </a:r>
            <a:endParaRPr lang="el-GR" dirty="0"/>
          </a:p>
        </p:txBody>
      </p:sp>
      <p:sp>
        <p:nvSpPr>
          <p:cNvPr id="3" name="2 - Θέση περιεχομένου"/>
          <p:cNvSpPr>
            <a:spLocks noGrp="1"/>
          </p:cNvSpPr>
          <p:nvPr>
            <p:ph idx="1"/>
          </p:nvPr>
        </p:nvSpPr>
        <p:spPr>
          <a:xfrm>
            <a:off x="457200" y="642918"/>
            <a:ext cx="8329642" cy="5857916"/>
          </a:xfrm>
        </p:spPr>
        <p:txBody>
          <a:bodyPr>
            <a:normAutofit fontScale="55000" lnSpcReduction="20000"/>
          </a:bodyPr>
          <a:lstStyle/>
          <a:p>
            <a:endParaRPr lang="en-US" dirty="0" smtClean="0"/>
          </a:p>
          <a:p>
            <a:endParaRPr lang="en-US" dirty="0" smtClean="0"/>
          </a:p>
          <a:p>
            <a:r>
              <a:rPr lang="el-GR" dirty="0" smtClean="0"/>
              <a:t>εικόνα </a:t>
            </a:r>
            <a:r>
              <a:rPr lang="el-GR" dirty="0"/>
              <a:t>για τη συμμετοχή κάθε μαθητή/</a:t>
            </a:r>
            <a:r>
              <a:rPr lang="el-GR" dirty="0" err="1"/>
              <a:t>τριας</a:t>
            </a:r>
            <a:r>
              <a:rPr lang="el-GR" dirty="0"/>
              <a:t> στη μαθησιακή διαδικασία στην τάξη.</a:t>
            </a:r>
          </a:p>
          <a:p>
            <a:r>
              <a:rPr lang="el-GR" dirty="0"/>
              <a:t>Με τον χωρισμό σε τετράμηνα επέρχονται οι εξής αλλαγές στην προηγούμενη εικόνα: Αφενός τα υποχρεωτικά διαγωνίσματα κάθε τετραμήνου μπορούν να διενεργηθούν με μεγαλύτερη άνεση, ένα ή δύο σε κάθε βδομάδα, αφού το χρήσιμο χρονικό διάστημα διπλασιάζεται (τουλάχιστον από τα μέσα Οκτωβρίου έως 20 Ιανουαρίου και από τέλη Ιανουαρίου έως 31 </a:t>
            </a:r>
            <a:r>
              <a:rPr lang="el-GR" dirty="0" err="1"/>
              <a:t>Μαϊου</a:t>
            </a:r>
            <a:r>
              <a:rPr lang="el-GR" dirty="0"/>
              <a:t>). Αφετέρου οι εκπαιδευτικοί θα έχουν </a:t>
            </a:r>
            <a:r>
              <a:rPr lang="el-GR" b="1" dirty="0"/>
              <a:t>περισσότερο χρόνο στη διάθεσή τους</a:t>
            </a:r>
            <a:r>
              <a:rPr lang="el-GR" dirty="0"/>
              <a:t>, ιδίως στο 1ο τετράμηνο, ώστε να γνωρίσουν καλά τους/τις μαθητές/</a:t>
            </a:r>
            <a:r>
              <a:rPr lang="el-GR" dirty="0" err="1"/>
              <a:t>τριες</a:t>
            </a:r>
            <a:r>
              <a:rPr lang="el-GR" dirty="0"/>
              <a:t> και να σχηματίσουν εμπεριστατωμένη γνώμη σχετικά με την επίδοσή τους, αξιοποιώντας πολλαπλούς τρόπους αξιολόγησης, χωρίς να χρειάζεται να καταφεύγουν σε τόσα γραπτά τεστ. Επίσης, στο </a:t>
            </a:r>
            <a:r>
              <a:rPr lang="el-GR" b="1" dirty="0"/>
              <a:t>2</a:t>
            </a:r>
            <a:r>
              <a:rPr lang="el-GR" b="1" baseline="30000" dirty="0"/>
              <a:t>ο</a:t>
            </a:r>
            <a:r>
              <a:rPr lang="el-GR" b="1" dirty="0"/>
              <a:t> τετράμηνο</a:t>
            </a:r>
            <a:r>
              <a:rPr lang="el-GR" dirty="0"/>
              <a:t> οι εκπαιδευτικοί μπορούν να επιλέξουν αντί ωριαίου διαγωνίσματος την ανάθεση μιας </a:t>
            </a:r>
            <a:r>
              <a:rPr lang="el-GR" b="1" dirty="0"/>
              <a:t>συνθετικής-δημιουργικής εργασίας</a:t>
            </a:r>
            <a:r>
              <a:rPr lang="el-GR" dirty="0"/>
              <a:t>. Σχεδιάζεται δε επιμόρφωση των εκπαιδευτικών για την αξιοποίηση των εργασιών στη διαδικασία μάθησης και αξιολόγησης.</a:t>
            </a:r>
          </a:p>
          <a:p>
            <a:r>
              <a:rPr lang="el-GR" b="1" dirty="0"/>
              <a:t>Γ.</a:t>
            </a:r>
            <a:r>
              <a:rPr lang="el-GR" dirty="0"/>
              <a:t> Παράλληλα, η </a:t>
            </a:r>
            <a:r>
              <a:rPr lang="el-GR" b="1" dirty="0"/>
              <a:t>ενισχυτική</a:t>
            </a:r>
            <a:r>
              <a:rPr lang="el-GR" dirty="0"/>
              <a:t> εκπαίδευση στο γυμνάσιο επεκτείνεται και μετά τη λήξη του έτους με το εξής μέτρο: Σε όσους/ες μαθητές/</a:t>
            </a:r>
            <a:r>
              <a:rPr lang="el-GR" dirty="0" err="1"/>
              <a:t>τριες</a:t>
            </a:r>
            <a:r>
              <a:rPr lang="el-GR" dirty="0"/>
              <a:t> δεν προαχθούν σε κάποιο μάθημα ή κάποια μαθήματα, το σχολείο θα τους προσφέρει </a:t>
            </a:r>
            <a:r>
              <a:rPr lang="el-GR" b="1" dirty="0"/>
              <a:t>εντατικά μαθήματα το δεύτερο δεκαήμερο του Ιουνίου</a:t>
            </a:r>
            <a:r>
              <a:rPr lang="el-GR" dirty="0"/>
              <a:t> και στη συνέχεια θα εξετάζονται σε επαναληπτική εξέταση κατά το τρίτο δεκαήμερο του Ιουνίου. Στόχος είναι </a:t>
            </a:r>
            <a:r>
              <a:rPr lang="el-GR" b="1" dirty="0"/>
              <a:t>το σχολείο να υποστηρίζει τους/τις μαθητές/</a:t>
            </a:r>
            <a:r>
              <a:rPr lang="el-GR" b="1" dirty="0" err="1"/>
              <a:t>τριες</a:t>
            </a:r>
            <a:r>
              <a:rPr lang="el-GR" b="1" dirty="0"/>
              <a:t> </a:t>
            </a:r>
            <a:r>
              <a:rPr lang="el-GR" dirty="0"/>
              <a:t>που δεν επέτυχαν τα προσδοκώμενα αποτελέσματα και να μην τους/τις υποχρεώνει είτε να καταφύγουν σε βοήθεια επί πληρωμή είτε -αν δεν έχουν τέτοια δυνατότητα- να τα βγάλουν πέρα μόνοι/ες τους για να εξετασθούν τον Σεπτέμβριο. Αυτό το μέτρο είναι ταυτόχρονα μέτρο παιδαγωγικής και κοινωνικής πολιτικής, καθώς η σχολική αποτυχία είναι φαινόμενο που εμφανίζεται συχνότερα σε κοινωνικά στρώματα οικονομικά ασθενέστερα, που βέβαια δεν μπορούν να προσφέρουν στα παιδιά εξωσχολικά μαθήματα προετοιμασίας για τις επαναληπτικές εξετάσεις.</a:t>
            </a:r>
          </a:p>
          <a:p>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Μετεγγραφές φοιτητών: Παράταση μέχρι τις 20 Οκτωβρίου">
            <a:hlinkClick r:id="rId2" tooltip="&quot;Μετεγγραφές φοιτητών: Παράταση μέχρι τις 20 Οκτωβρίου&quot;"/>
          </p:cNvPr>
          <p:cNvPicPr>
            <a:picLocks noGrp="1"/>
          </p:cNvPicPr>
          <p:nvPr>
            <p:ph idx="1"/>
          </p:nvPr>
        </p:nvPicPr>
        <p:blipFill>
          <a:blip r:embed="rId3" cstate="print"/>
          <a:srcRect/>
          <a:stretch>
            <a:fillRect/>
          </a:stretch>
        </p:blipFill>
        <p:spPr bwMode="auto">
          <a:xfrm>
            <a:off x="714348" y="714356"/>
            <a:ext cx="7643866" cy="564360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58204" cy="368280"/>
          </a:xfrm>
        </p:spPr>
        <p:txBody>
          <a:bodyPr>
            <a:normAutofit/>
          </a:bodyPr>
          <a:lstStyle/>
          <a:p>
            <a:r>
              <a:rPr lang="el-GR" sz="1800" dirty="0" smtClean="0"/>
              <a:t>ΑΛΛΑΓΕΣ ΣΤΟ ΓΥΜΝΑΣΙΟ</a:t>
            </a:r>
            <a:endParaRPr lang="el-GR" sz="1800" dirty="0"/>
          </a:p>
        </p:txBody>
      </p:sp>
      <p:sp>
        <p:nvSpPr>
          <p:cNvPr id="3" name="2 - Θέση περιεχομένου"/>
          <p:cNvSpPr>
            <a:spLocks noGrp="1"/>
          </p:cNvSpPr>
          <p:nvPr>
            <p:ph idx="1"/>
          </p:nvPr>
        </p:nvSpPr>
        <p:spPr>
          <a:xfrm>
            <a:off x="500034" y="714356"/>
            <a:ext cx="8358246" cy="5857916"/>
          </a:xfrm>
        </p:spPr>
        <p:txBody>
          <a:bodyPr>
            <a:normAutofit fontScale="70000" lnSpcReduction="20000"/>
          </a:bodyPr>
          <a:lstStyle/>
          <a:p>
            <a:r>
              <a:rPr lang="el-GR" dirty="0"/>
              <a:t>Αυτές είναι οι αλλαγές που θα ισχύσουν στο Γυμνάσιο από τη σχολική χρονιά 2016-2017</a:t>
            </a:r>
          </a:p>
          <a:p>
            <a:r>
              <a:rPr lang="el-GR" dirty="0"/>
              <a:t>- Το σχολικό έτος του γυμνασίου διαιρείται σε </a:t>
            </a:r>
            <a:r>
              <a:rPr lang="el-GR" b="1" dirty="0"/>
              <a:t>δύο </a:t>
            </a:r>
            <a:r>
              <a:rPr lang="el-GR" b="1" dirty="0" smtClean="0"/>
              <a:t>τετράμηνα </a:t>
            </a:r>
            <a:r>
              <a:rPr lang="el-GR" b="1" dirty="0"/>
              <a:t>αντί σε τρία τρίμηνα</a:t>
            </a:r>
            <a:r>
              <a:rPr lang="el-GR" dirty="0"/>
              <a:t> με παράλληλη διαφοροποίηση του τρόπου αξιολόγησης των μαθητών/τριών.</a:t>
            </a:r>
          </a:p>
          <a:p>
            <a:r>
              <a:rPr lang="el-GR" dirty="0"/>
              <a:t>- Θα αυξηθεί ο </a:t>
            </a:r>
            <a:r>
              <a:rPr lang="el-GR" b="1" dirty="0"/>
              <a:t>αριθμός των εβδομάδων </a:t>
            </a:r>
            <a:r>
              <a:rPr lang="el-GR" dirty="0"/>
              <a:t>που αφιερώνεται στη διδασκαλία με περιορισμό του χρόνου που διατίθεται στις προαγωγικές και απολυτήριες εξετάσεις (λήξη των μαθημάτων τέλος Μαΐου).</a:t>
            </a:r>
          </a:p>
          <a:p>
            <a:r>
              <a:rPr lang="el-GR" dirty="0"/>
              <a:t>- Θα </a:t>
            </a:r>
            <a:r>
              <a:rPr lang="el-GR" b="1" dirty="0"/>
              <a:t>περιοριστούν τα μαθήματα</a:t>
            </a:r>
            <a:r>
              <a:rPr lang="el-GR" dirty="0"/>
              <a:t> που θα εξετάζονται στο τέλος του χρόνου στις προαγωγικές ή απολυτήριες εξετάσεις.</a:t>
            </a:r>
          </a:p>
          <a:p>
            <a:r>
              <a:rPr lang="el-GR" dirty="0"/>
              <a:t>- Η αξιολόγηση των μαθητών/τριών στα μη εξεταζόμενα τον Ιούνιο μαθήματα θα στηρίζεται στους </a:t>
            </a:r>
            <a:r>
              <a:rPr lang="el-GR" b="1" dirty="0"/>
              <a:t>βαθμούς των τετραμήνων</a:t>
            </a:r>
            <a:r>
              <a:rPr lang="el-GR" dirty="0"/>
              <a:t>.</a:t>
            </a:r>
          </a:p>
          <a:p>
            <a:r>
              <a:rPr lang="el-GR" dirty="0"/>
              <a:t>- Για όλα τα μαθήματα θα προβλέπεται ένα</a:t>
            </a:r>
            <a:r>
              <a:rPr lang="el-GR" b="1" dirty="0"/>
              <a:t> υποχρεωτικό ωριαίο διαγώνισμα στο 1ο τετράμηνο ανά γνωστικό αντικείμενο</a:t>
            </a:r>
            <a:r>
              <a:rPr lang="el-GR" dirty="0"/>
              <a:t>.</a:t>
            </a:r>
          </a:p>
          <a:p>
            <a:r>
              <a:rPr lang="el-GR" dirty="0"/>
              <a:t>- Για τα μαθήματα που δεν θα προβλέπονται προαγωγικές ή απολυτήριες εξετάσεις τον Ιούνιο, θα εξετάζονται σε ένα</a:t>
            </a:r>
            <a:r>
              <a:rPr lang="el-GR" b="1" dirty="0"/>
              <a:t> υποχρεωτικό ωριαίο διαγώνισμα</a:t>
            </a:r>
            <a:r>
              <a:rPr lang="el-GR" dirty="0"/>
              <a:t> το 2ο τετράμηνο ή, εναλλακτικά, μια </a:t>
            </a:r>
            <a:r>
              <a:rPr lang="el-GR" b="1" dirty="0"/>
              <a:t>συνθετική εργασία</a:t>
            </a:r>
            <a:r>
              <a:rPr lang="el-GR" dirty="0"/>
              <a:t>.</a:t>
            </a:r>
          </a:p>
          <a:p>
            <a:pPr>
              <a:buNone/>
            </a:pPr>
            <a:endParaRPr lang="el-GR" dirty="0"/>
          </a:p>
          <a:p>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176</TotalTime>
  <Words>191</Words>
  <Application>Microsoft Office PowerPoint</Application>
  <PresentationFormat>Προβολή στην οθόνη (4:3)</PresentationFormat>
  <Paragraphs>36</Paragraphs>
  <Slides>10</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10</vt:i4>
      </vt:variant>
    </vt:vector>
  </HeadingPairs>
  <TitlesOfParts>
    <vt:vector size="12" baseType="lpstr">
      <vt:lpstr>Αστικό</vt:lpstr>
      <vt:lpstr>Έγγραφο</vt:lpstr>
      <vt:lpstr>ΜΟΥΣΙΚΟ ΣΧΟΛΕΙΟ</vt:lpstr>
      <vt:lpstr>ΤΟ ΣΧΟΛΕΙΟ ΜΑΣ</vt:lpstr>
      <vt:lpstr>Διαφάνεια 3</vt:lpstr>
      <vt:lpstr>Διαφάνεια 4</vt:lpstr>
      <vt:lpstr>Διαφάνεια 5</vt:lpstr>
      <vt:lpstr>08-09-2016</vt:lpstr>
      <vt:lpstr> </vt:lpstr>
      <vt:lpstr>Διαφάνεια 8</vt:lpstr>
      <vt:lpstr>ΑΛΛΑΓΕΣ ΣΤΟ ΓΥΜΝΑΣΙΟ</vt:lpstr>
      <vt:lpstr>ΣΤΟΙΧΕΙΑ ΕΠΙΚΟΙΝΩΝΙΑΣ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ΜΟΥΣΙΚΟ ΣΧΟΛΕΙΟ</dc:title>
  <dc:creator>Υποδιευθυντής</dc:creator>
  <cp:lastModifiedBy>Καθηγητές</cp:lastModifiedBy>
  <cp:revision>13</cp:revision>
  <dcterms:created xsi:type="dcterms:W3CDTF">2016-10-25T07:19:57Z</dcterms:created>
  <dcterms:modified xsi:type="dcterms:W3CDTF">2016-11-09T18:33:30Z</dcterms:modified>
</cp:coreProperties>
</file>